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265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9144000" cy="5143500" type="screen16x9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80" d="100"/>
          <a:sy n="80" d="100"/>
        </p:scale>
        <p:origin x="-876" y="-15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A188CF-E549-43C2-A360-243CC10F2278}" type="datetimeFigureOut">
              <a:rPr lang="en-IN" smtClean="0"/>
              <a:t>13-06-2025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2A2B20E-3AAB-49E8-943A-C4A906A6286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3629643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2901A9-8883-4182-BB8A-CB00A777273B}" type="datetimeFigureOut">
              <a:rPr lang="en-IN" smtClean="0"/>
              <a:t>13-06-2025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006A68-8369-4E46-AD0D-003A551DFE7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7567813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2901A9-8883-4182-BB8A-CB00A777273B}" type="datetimeFigureOut">
              <a:rPr lang="en-IN" smtClean="0"/>
              <a:t>13-06-2025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006A68-8369-4E46-AD0D-003A551DFE7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97198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2901A9-8883-4182-BB8A-CB00A777273B}" type="datetimeFigureOut">
              <a:rPr lang="en-IN" smtClean="0"/>
              <a:t>13-06-2025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006A68-8369-4E46-AD0D-003A551DFE7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4183974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2901A9-8883-4182-BB8A-CB00A777273B}" type="datetimeFigureOut">
              <a:rPr lang="en-IN" smtClean="0"/>
              <a:t>13-06-2025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006A68-8369-4E46-AD0D-003A551DFE7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0899236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2901A9-8883-4182-BB8A-CB00A777273B}" type="datetimeFigureOut">
              <a:rPr lang="en-IN" smtClean="0"/>
              <a:t>13-06-2025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006A68-8369-4E46-AD0D-003A551DFE7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0037072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2901A9-8883-4182-BB8A-CB00A777273B}" type="datetimeFigureOut">
              <a:rPr lang="en-IN" smtClean="0"/>
              <a:t>13-06-2025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006A68-8369-4E46-AD0D-003A551DFE7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549522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2901A9-8883-4182-BB8A-CB00A777273B}" type="datetimeFigureOut">
              <a:rPr lang="en-IN" smtClean="0"/>
              <a:t>13-06-2025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006A68-8369-4E46-AD0D-003A551DFE7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6804143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2901A9-8883-4182-BB8A-CB00A777273B}" type="datetimeFigureOut">
              <a:rPr lang="en-IN" smtClean="0"/>
              <a:t>13-06-2025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006A68-8369-4E46-AD0D-003A551DFE7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7888598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2901A9-8883-4182-BB8A-CB00A777273B}" type="datetimeFigureOut">
              <a:rPr lang="en-IN" smtClean="0"/>
              <a:t>13-06-2025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006A68-8369-4E46-AD0D-003A551DFE7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7585386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2901A9-8883-4182-BB8A-CB00A777273B}" type="datetimeFigureOut">
              <a:rPr lang="en-IN" smtClean="0"/>
              <a:t>13-06-2025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006A68-8369-4E46-AD0D-003A551DFE7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5602395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2901A9-8883-4182-BB8A-CB00A777273B}" type="datetimeFigureOut">
              <a:rPr lang="en-IN" smtClean="0"/>
              <a:t>13-06-2025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006A68-8369-4E46-AD0D-003A551DFE7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5119793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2901A9-8883-4182-BB8A-CB00A777273B}" type="datetimeFigureOut">
              <a:rPr lang="en-IN" smtClean="0"/>
              <a:t>13-06-2025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1006A68-8369-4E46-AD0D-003A551DFE7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813737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hp\Downloads\171328307_10692532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891209" y="-628650"/>
            <a:ext cx="10873409" cy="64435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3429000" y="133350"/>
            <a:ext cx="5267019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N" sz="5400" b="1" dirty="0" smtClean="0"/>
              <a:t>Land Degradation</a:t>
            </a:r>
            <a:endParaRPr lang="en-IN" sz="5400" dirty="0"/>
          </a:p>
        </p:txBody>
      </p:sp>
      <p:pic>
        <p:nvPicPr>
          <p:cNvPr id="1028" name="Picture 4" descr="Land Degradation Illustrations - Free Download in SVG, 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0200" y="1123950"/>
            <a:ext cx="3886821" cy="25912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/>
          <p:cNvSpPr/>
          <p:nvPr/>
        </p:nvSpPr>
        <p:spPr>
          <a:xfrm>
            <a:off x="3449541" y="1581150"/>
            <a:ext cx="4572000" cy="3108543"/>
          </a:xfrm>
          <a:prstGeom prst="rect">
            <a:avLst/>
          </a:prstGeom>
        </p:spPr>
        <p:txBody>
          <a:bodyPr>
            <a:spAutoFit/>
          </a:bodyPr>
          <a:lstStyle/>
          <a:p>
            <a:pPr marL="342900" indent="-342900">
              <a:buClr>
                <a:schemeClr val="accent6">
                  <a:lumMod val="75000"/>
                </a:schemeClr>
              </a:buClr>
              <a:buFont typeface="Wingdings" pitchFamily="2" charset="2"/>
              <a:buChar char="ü"/>
            </a:pPr>
            <a:r>
              <a:rPr lang="en-US" sz="2800" b="1" dirty="0" smtClean="0">
                <a:solidFill>
                  <a:srgbClr val="002060"/>
                </a:solidFill>
              </a:rPr>
              <a:t>Meaning</a:t>
            </a:r>
          </a:p>
          <a:p>
            <a:pPr marL="342900" indent="-342900">
              <a:buClr>
                <a:schemeClr val="accent6">
                  <a:lumMod val="75000"/>
                </a:schemeClr>
              </a:buClr>
              <a:buFont typeface="Wingdings" pitchFamily="2" charset="2"/>
              <a:buChar char="ü"/>
            </a:pPr>
            <a:r>
              <a:rPr lang="en-US" sz="2800" b="1" dirty="0" smtClean="0">
                <a:solidFill>
                  <a:srgbClr val="002060"/>
                </a:solidFill>
              </a:rPr>
              <a:t>Types</a:t>
            </a:r>
          </a:p>
          <a:p>
            <a:pPr marL="342900" indent="-342900">
              <a:buClr>
                <a:schemeClr val="accent6">
                  <a:lumMod val="75000"/>
                </a:schemeClr>
              </a:buClr>
              <a:buFont typeface="Wingdings" pitchFamily="2" charset="2"/>
              <a:buChar char="ü"/>
            </a:pPr>
            <a:r>
              <a:rPr lang="en-US" sz="2800" b="1" dirty="0" smtClean="0">
                <a:solidFill>
                  <a:srgbClr val="002060"/>
                </a:solidFill>
              </a:rPr>
              <a:t>Causes</a:t>
            </a:r>
          </a:p>
          <a:p>
            <a:pPr marL="342900" indent="-342900">
              <a:buClr>
                <a:schemeClr val="accent6">
                  <a:lumMod val="75000"/>
                </a:schemeClr>
              </a:buClr>
              <a:buFont typeface="Wingdings" pitchFamily="2" charset="2"/>
              <a:buChar char="ü"/>
            </a:pPr>
            <a:r>
              <a:rPr lang="en-US" sz="2800" b="1" dirty="0" smtClean="0">
                <a:solidFill>
                  <a:srgbClr val="002060"/>
                </a:solidFill>
              </a:rPr>
              <a:t>Effects</a:t>
            </a:r>
          </a:p>
          <a:p>
            <a:pPr marL="342900" indent="-342900">
              <a:buClr>
                <a:schemeClr val="accent6">
                  <a:lumMod val="75000"/>
                </a:schemeClr>
              </a:buClr>
              <a:buFont typeface="Wingdings" pitchFamily="2" charset="2"/>
              <a:buChar char="ü"/>
            </a:pPr>
            <a:r>
              <a:rPr lang="en-US" sz="2800" b="1" dirty="0" smtClean="0">
                <a:solidFill>
                  <a:srgbClr val="002060"/>
                </a:solidFill>
              </a:rPr>
              <a:t>Solution</a:t>
            </a:r>
          </a:p>
          <a:p>
            <a:pPr marL="342900" indent="-342900">
              <a:buClr>
                <a:schemeClr val="accent6">
                  <a:lumMod val="75000"/>
                </a:schemeClr>
              </a:buClr>
              <a:buFont typeface="Wingdings" pitchFamily="2" charset="2"/>
              <a:buChar char="ü"/>
            </a:pPr>
            <a:r>
              <a:rPr lang="en-US" sz="2800" b="1" dirty="0" smtClean="0">
                <a:solidFill>
                  <a:srgbClr val="002060"/>
                </a:solidFill>
              </a:rPr>
              <a:t>Land Degradation </a:t>
            </a:r>
          </a:p>
          <a:p>
            <a:pPr>
              <a:buClr>
                <a:schemeClr val="accent6">
                  <a:lumMod val="75000"/>
                </a:schemeClr>
              </a:buClr>
            </a:pPr>
            <a:r>
              <a:rPr lang="en-US" sz="2800" b="1" dirty="0">
                <a:solidFill>
                  <a:srgbClr val="002060"/>
                </a:solidFill>
              </a:rPr>
              <a:t> </a:t>
            </a:r>
            <a:r>
              <a:rPr lang="en-US" sz="2800" b="1" dirty="0" smtClean="0">
                <a:solidFill>
                  <a:srgbClr val="002060"/>
                </a:solidFill>
              </a:rPr>
              <a:t>    in India</a:t>
            </a:r>
            <a:endParaRPr lang="en-IN" sz="2800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0365329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hp\Downloads\171328307_10692532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891209" y="-628650"/>
            <a:ext cx="10873409" cy="64435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3581400" y="361950"/>
            <a:ext cx="4724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3200" b="1" dirty="0" smtClean="0"/>
              <a:t>What is Land Degradation?</a:t>
            </a:r>
            <a:endParaRPr lang="en-IN" sz="3200" b="1" dirty="0"/>
          </a:p>
        </p:txBody>
      </p:sp>
      <p:sp>
        <p:nvSpPr>
          <p:cNvPr id="3" name="TextBox 2"/>
          <p:cNvSpPr txBox="1"/>
          <p:nvPr/>
        </p:nvSpPr>
        <p:spPr>
          <a:xfrm>
            <a:off x="3352800" y="1276350"/>
            <a:ext cx="40386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itchFamily="34" charset="0"/>
              <a:buChar char="•"/>
            </a:pPr>
            <a:r>
              <a:rPr lang="en-US" sz="2000" dirty="0" smtClean="0"/>
              <a:t>Land degradation means the </a:t>
            </a:r>
            <a:r>
              <a:rPr lang="en-US" sz="2000" b="1" dirty="0" smtClean="0"/>
              <a:t>decline in land quality</a:t>
            </a:r>
            <a:r>
              <a:rPr lang="en-US" sz="2000" dirty="0" smtClean="0"/>
              <a:t>.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US" sz="2000" dirty="0" smtClean="0"/>
              <a:t>It happens when the land becomes </a:t>
            </a:r>
            <a:r>
              <a:rPr lang="en-US" sz="2000" b="1" dirty="0" smtClean="0"/>
              <a:t>less useful</a:t>
            </a:r>
            <a:r>
              <a:rPr lang="en-US" sz="2000" dirty="0" smtClean="0"/>
              <a:t> for farming, forests, or living.</a:t>
            </a:r>
          </a:p>
          <a:p>
            <a:pPr marL="342900" indent="-342900">
              <a:buFont typeface="Arial" pitchFamily="34" charset="0"/>
              <a:buChar char="•"/>
            </a:pPr>
            <a:endParaRPr lang="en-IN" sz="2000" dirty="0"/>
          </a:p>
        </p:txBody>
      </p:sp>
      <p:pic>
        <p:nvPicPr>
          <p:cNvPr id="8194" name="Picture 2" descr="Download Free Soil Degradation Icons in PNG &amp; SV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0" y="2986046"/>
            <a:ext cx="1828800" cy="1828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573204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hp\Downloads\171328307_10692532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891209" y="-628650"/>
            <a:ext cx="10873409" cy="64435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3581400" y="361950"/>
            <a:ext cx="4724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3200" b="1" dirty="0" smtClean="0"/>
              <a:t>Types of Land Degradation</a:t>
            </a:r>
            <a:endParaRPr lang="en-IN" sz="3200" b="1" dirty="0"/>
          </a:p>
        </p:txBody>
      </p:sp>
      <p:sp>
        <p:nvSpPr>
          <p:cNvPr id="3" name="TextBox 2"/>
          <p:cNvSpPr txBox="1"/>
          <p:nvPr/>
        </p:nvSpPr>
        <p:spPr>
          <a:xfrm>
            <a:off x="3352800" y="1276350"/>
            <a:ext cx="449580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itchFamily="34" charset="0"/>
              <a:buChar char="•"/>
            </a:pPr>
            <a:r>
              <a:rPr lang="en-US" sz="2000" b="1" dirty="0" smtClean="0"/>
              <a:t>Soil erosion:</a:t>
            </a:r>
            <a:r>
              <a:rPr lang="en-US" sz="2000" dirty="0" smtClean="0"/>
              <a:t> Loss of topsoil by wind or water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US" sz="2000" b="1" dirty="0" smtClean="0"/>
              <a:t>Desertification:</a:t>
            </a:r>
            <a:r>
              <a:rPr lang="en-US" sz="2000" dirty="0" smtClean="0"/>
              <a:t> Fertile land turning into desert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US" sz="2000" b="1" dirty="0" smtClean="0"/>
              <a:t>Salinization:</a:t>
            </a:r>
            <a:r>
              <a:rPr lang="en-US" sz="2000" dirty="0" smtClean="0"/>
              <a:t> Too much salt in soil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US" sz="2000" b="1" dirty="0" smtClean="0"/>
              <a:t>Waterlogging:</a:t>
            </a:r>
            <a:r>
              <a:rPr lang="en-US" sz="2000" dirty="0" smtClean="0"/>
              <a:t> Too much water in soil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US" sz="2000" b="1" dirty="0" smtClean="0"/>
              <a:t>Contamination</a:t>
            </a:r>
            <a:r>
              <a:rPr lang="en-US" sz="2000" dirty="0" smtClean="0"/>
              <a:t>: Pollution from chemicals or waste.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95104009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hp\Downloads\171328307_10692532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891209" y="-628650"/>
            <a:ext cx="10873409" cy="64435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3505200" y="57150"/>
            <a:ext cx="52578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/>
              <a:t>Causes of Land Degradation (Natural Causes)</a:t>
            </a:r>
            <a:endParaRPr lang="en-IN" sz="3200" b="1" dirty="0"/>
          </a:p>
        </p:txBody>
      </p:sp>
      <p:sp>
        <p:nvSpPr>
          <p:cNvPr id="3" name="TextBox 2"/>
          <p:cNvSpPr txBox="1"/>
          <p:nvPr/>
        </p:nvSpPr>
        <p:spPr>
          <a:xfrm>
            <a:off x="3352800" y="1276350"/>
            <a:ext cx="42672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itchFamily="34" charset="0"/>
              <a:buChar char="•"/>
            </a:pPr>
            <a:r>
              <a:rPr lang="en-US" sz="2000" b="1" dirty="0" smtClean="0"/>
              <a:t>Heavy rainfall or floods</a:t>
            </a:r>
            <a:endParaRPr lang="en-US" sz="2000" dirty="0" smtClean="0"/>
          </a:p>
          <a:p>
            <a:pPr marL="342900" indent="-342900">
              <a:buFont typeface="Arial" pitchFamily="34" charset="0"/>
              <a:buChar char="•"/>
            </a:pPr>
            <a:r>
              <a:rPr lang="en-US" sz="2000" b="1" dirty="0" smtClean="0"/>
              <a:t>Droughts</a:t>
            </a:r>
            <a:endParaRPr lang="en-US" sz="2000" dirty="0" smtClean="0"/>
          </a:p>
          <a:p>
            <a:pPr marL="342900" indent="-342900">
              <a:buFont typeface="Arial" pitchFamily="34" charset="0"/>
              <a:buChar char="•"/>
            </a:pPr>
            <a:r>
              <a:rPr lang="en-US" sz="2000" b="1" dirty="0" smtClean="0"/>
              <a:t>Strong winds</a:t>
            </a:r>
            <a:endParaRPr lang="en-US" sz="2000" dirty="0" smtClean="0"/>
          </a:p>
          <a:p>
            <a:pPr marL="342900" indent="-342900">
              <a:buFont typeface="Arial" pitchFamily="34" charset="0"/>
              <a:buChar char="•"/>
            </a:pPr>
            <a:r>
              <a:rPr lang="en-US" sz="2000" b="1" dirty="0" smtClean="0"/>
              <a:t>Earthquakes or landslides</a:t>
            </a:r>
            <a:endParaRPr lang="en-US" sz="2000" dirty="0"/>
          </a:p>
        </p:txBody>
      </p:sp>
      <p:pic>
        <p:nvPicPr>
          <p:cNvPr id="6146" name="Picture 2" descr="Pollution, soil, contamination, degradation, harmful, litter, substances  icon - Download on Iconfinder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3200" y="2724150"/>
            <a:ext cx="1904999" cy="1904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4306028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hp\Downloads\171328307_10692532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891209" y="-628650"/>
            <a:ext cx="10873409" cy="64435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3505200" y="57150"/>
            <a:ext cx="52578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/>
              <a:t>Causes of Land Degradation (Human Activities)</a:t>
            </a:r>
            <a:endParaRPr lang="en-IN" sz="3200" b="1" dirty="0"/>
          </a:p>
        </p:txBody>
      </p:sp>
      <p:sp>
        <p:nvSpPr>
          <p:cNvPr id="3" name="TextBox 2"/>
          <p:cNvSpPr txBox="1"/>
          <p:nvPr/>
        </p:nvSpPr>
        <p:spPr>
          <a:xfrm>
            <a:off x="3352800" y="1276350"/>
            <a:ext cx="42672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itchFamily="34" charset="0"/>
              <a:buChar char="•"/>
            </a:pPr>
            <a:r>
              <a:rPr lang="en-US" sz="2000" b="1" dirty="0" smtClean="0"/>
              <a:t>Deforestation</a:t>
            </a:r>
            <a:endParaRPr lang="en-US" sz="2000" dirty="0" smtClean="0"/>
          </a:p>
          <a:p>
            <a:pPr marL="342900" indent="-342900">
              <a:buFont typeface="Arial" pitchFamily="34" charset="0"/>
              <a:buChar char="•"/>
            </a:pPr>
            <a:r>
              <a:rPr lang="en-US" sz="2000" b="1" dirty="0" smtClean="0"/>
              <a:t>Overgrazing by animals</a:t>
            </a:r>
            <a:endParaRPr lang="en-US" sz="2000" dirty="0" smtClean="0"/>
          </a:p>
          <a:p>
            <a:pPr marL="342900" indent="-342900">
              <a:buFont typeface="Arial" pitchFamily="34" charset="0"/>
              <a:buChar char="•"/>
            </a:pPr>
            <a:r>
              <a:rPr lang="en-US" sz="2000" b="1" dirty="0" smtClean="0"/>
              <a:t>Overuse of chemical fertilizers</a:t>
            </a:r>
            <a:endParaRPr lang="en-US" sz="2000" dirty="0" smtClean="0"/>
          </a:p>
          <a:p>
            <a:pPr marL="342900" indent="-342900">
              <a:buFont typeface="Arial" pitchFamily="34" charset="0"/>
              <a:buChar char="•"/>
            </a:pPr>
            <a:r>
              <a:rPr lang="en-US" sz="2000" b="1" dirty="0" smtClean="0"/>
              <a:t>Mining</a:t>
            </a:r>
            <a:endParaRPr lang="en-US" sz="2000" dirty="0" smtClean="0"/>
          </a:p>
          <a:p>
            <a:pPr marL="342900" indent="-342900">
              <a:buFont typeface="Arial" pitchFamily="34" charset="0"/>
              <a:buChar char="•"/>
            </a:pPr>
            <a:r>
              <a:rPr lang="en-US" sz="2000" b="1" dirty="0" smtClean="0"/>
              <a:t>Poor farming practices</a:t>
            </a:r>
            <a:endParaRPr lang="en-US" sz="2000" dirty="0" smtClean="0"/>
          </a:p>
          <a:p>
            <a:pPr marL="342900" indent="-342900">
              <a:buFont typeface="Arial" pitchFamily="34" charset="0"/>
              <a:buChar char="•"/>
            </a:pPr>
            <a:r>
              <a:rPr lang="en-US" sz="2000" b="1" dirty="0" smtClean="0"/>
              <a:t>Urbanization and construction</a:t>
            </a:r>
            <a:endParaRPr lang="en-US" sz="2000" dirty="0"/>
          </a:p>
        </p:txBody>
      </p:sp>
      <p:pic>
        <p:nvPicPr>
          <p:cNvPr id="5122" name="Picture 2" descr="Air Pollution PNG Transparent Images Free Download | Vector Files | Pngtre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0" y="2952750"/>
            <a:ext cx="1981199" cy="1981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668735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hp\Downloads\171328307_10692532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891209" y="-628650"/>
            <a:ext cx="10873409" cy="64435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3505200" y="234375"/>
            <a:ext cx="5257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3200" b="1" dirty="0" smtClean="0"/>
              <a:t>Effects of Land Degradation</a:t>
            </a:r>
            <a:endParaRPr lang="en-IN" sz="3200" b="1" dirty="0"/>
          </a:p>
        </p:txBody>
      </p:sp>
      <p:sp>
        <p:nvSpPr>
          <p:cNvPr id="3" name="TextBox 2"/>
          <p:cNvSpPr txBox="1"/>
          <p:nvPr/>
        </p:nvSpPr>
        <p:spPr>
          <a:xfrm>
            <a:off x="3352800" y="1276350"/>
            <a:ext cx="42672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itchFamily="34" charset="0"/>
              <a:buChar char="•"/>
            </a:pPr>
            <a:r>
              <a:rPr lang="en-US" sz="2000" b="1" dirty="0" smtClean="0"/>
              <a:t>Less food production</a:t>
            </a:r>
            <a:endParaRPr lang="en-US" sz="2000" dirty="0" smtClean="0"/>
          </a:p>
          <a:p>
            <a:pPr marL="342900" indent="-342900">
              <a:buFont typeface="Arial" pitchFamily="34" charset="0"/>
              <a:buChar char="•"/>
            </a:pPr>
            <a:r>
              <a:rPr lang="en-US" sz="2000" b="1" dirty="0" smtClean="0"/>
              <a:t>Loss of soil fertility</a:t>
            </a:r>
            <a:endParaRPr lang="en-US" sz="2000" dirty="0" smtClean="0"/>
          </a:p>
          <a:p>
            <a:pPr marL="342900" indent="-342900">
              <a:buFont typeface="Arial" pitchFamily="34" charset="0"/>
              <a:buChar char="•"/>
            </a:pPr>
            <a:r>
              <a:rPr lang="en-IN" sz="2000" b="1" dirty="0" smtClean="0"/>
              <a:t>Water cycle disruption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US" sz="2000" b="1" dirty="0" smtClean="0"/>
              <a:t>Destruction of habitats</a:t>
            </a:r>
            <a:endParaRPr lang="en-US" sz="2000" dirty="0" smtClean="0"/>
          </a:p>
          <a:p>
            <a:pPr marL="342900" indent="-342900">
              <a:buFont typeface="Arial" pitchFamily="34" charset="0"/>
              <a:buChar char="•"/>
            </a:pPr>
            <a:r>
              <a:rPr lang="en-US" sz="2000" b="1" dirty="0" smtClean="0"/>
              <a:t>Increase in poverty</a:t>
            </a:r>
            <a:endParaRPr lang="en-US" sz="2000" dirty="0" smtClean="0"/>
          </a:p>
          <a:p>
            <a:pPr marL="342900" indent="-342900">
              <a:buFont typeface="Arial" pitchFamily="34" charset="0"/>
              <a:buChar char="•"/>
            </a:pPr>
            <a:r>
              <a:rPr lang="en-US" sz="2000" b="1" dirty="0" smtClean="0"/>
              <a:t>Forced migration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25193802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hp\Downloads\171328307_10692532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891209" y="-628650"/>
            <a:ext cx="10873409" cy="64435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3505200" y="234375"/>
            <a:ext cx="5257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3200" b="1" dirty="0" smtClean="0"/>
              <a:t>Land Degradation in India</a:t>
            </a:r>
            <a:endParaRPr lang="en-IN" sz="3200" b="1" dirty="0"/>
          </a:p>
        </p:txBody>
      </p:sp>
      <p:sp>
        <p:nvSpPr>
          <p:cNvPr id="3" name="TextBox 2"/>
          <p:cNvSpPr txBox="1"/>
          <p:nvPr/>
        </p:nvSpPr>
        <p:spPr>
          <a:xfrm>
            <a:off x="3352800" y="1276350"/>
            <a:ext cx="426720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itchFamily="34" charset="0"/>
              <a:buChar char="•"/>
            </a:pPr>
            <a:r>
              <a:rPr lang="en-US" sz="2000" b="1" dirty="0" smtClean="0"/>
              <a:t>About 30%</a:t>
            </a:r>
            <a:r>
              <a:rPr lang="en-US" sz="2000" dirty="0" smtClean="0"/>
              <a:t> of land in India is degraded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US" sz="2000" dirty="0" smtClean="0"/>
              <a:t>Main states affected:</a:t>
            </a:r>
          </a:p>
          <a:p>
            <a:pPr marL="800100" lvl="1" indent="-342900">
              <a:buFont typeface="Arial" pitchFamily="34" charset="0"/>
              <a:buChar char="•"/>
            </a:pPr>
            <a:r>
              <a:rPr lang="en-US" sz="2000" dirty="0" smtClean="0"/>
              <a:t>Rajasthan</a:t>
            </a:r>
          </a:p>
          <a:p>
            <a:pPr marL="800100" lvl="1" indent="-342900">
              <a:buFont typeface="Arial" pitchFamily="34" charset="0"/>
              <a:buChar char="•"/>
            </a:pPr>
            <a:r>
              <a:rPr lang="en-US" sz="2000" dirty="0" smtClean="0"/>
              <a:t>Madhya Pradesh</a:t>
            </a:r>
          </a:p>
          <a:p>
            <a:pPr marL="800100" lvl="1" indent="-342900">
              <a:buFont typeface="Arial" pitchFamily="34" charset="0"/>
              <a:buChar char="•"/>
            </a:pPr>
            <a:r>
              <a:rPr lang="en-US" sz="2000" dirty="0" smtClean="0"/>
              <a:t>Maharashtra</a:t>
            </a:r>
          </a:p>
          <a:p>
            <a:pPr marL="800100" lvl="1" indent="-342900">
              <a:buFont typeface="Arial" pitchFamily="34" charset="0"/>
              <a:buChar char="•"/>
            </a:pPr>
            <a:r>
              <a:rPr lang="en-US" sz="2000" dirty="0" smtClean="0"/>
              <a:t>Gujarat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US" sz="2000" b="1" dirty="0" smtClean="0"/>
              <a:t>Causes in India:</a:t>
            </a:r>
            <a:r>
              <a:rPr lang="en-US" sz="2000" dirty="0" smtClean="0"/>
              <a:t> Deforestation, mining, overgrazing, poor irrigation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00067529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hp\Downloads\171328307_10692532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891209" y="-628650"/>
            <a:ext cx="10873409" cy="64435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3505200" y="234375"/>
            <a:ext cx="5410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3200" b="1" dirty="0" smtClean="0"/>
              <a:t>Solutions to Land Degradation</a:t>
            </a:r>
            <a:endParaRPr lang="en-IN" sz="3200" b="1" dirty="0"/>
          </a:p>
        </p:txBody>
      </p:sp>
      <p:sp>
        <p:nvSpPr>
          <p:cNvPr id="3" name="TextBox 2"/>
          <p:cNvSpPr txBox="1"/>
          <p:nvPr/>
        </p:nvSpPr>
        <p:spPr>
          <a:xfrm>
            <a:off x="3352800" y="1276350"/>
            <a:ext cx="426720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itchFamily="34" charset="0"/>
              <a:buChar char="•"/>
            </a:pPr>
            <a:r>
              <a:rPr lang="en-US" sz="2000" b="1" dirty="0" smtClean="0"/>
              <a:t>Plant more trees</a:t>
            </a:r>
            <a:endParaRPr lang="en-US" sz="2000" dirty="0" smtClean="0"/>
          </a:p>
          <a:p>
            <a:pPr marL="342900" indent="-342900">
              <a:buFont typeface="Arial" pitchFamily="34" charset="0"/>
              <a:buChar char="•"/>
            </a:pPr>
            <a:r>
              <a:rPr lang="en-US" sz="2000" b="1" dirty="0" smtClean="0"/>
              <a:t>Use organic manure</a:t>
            </a:r>
            <a:endParaRPr lang="en-US" sz="2000" dirty="0" smtClean="0"/>
          </a:p>
          <a:p>
            <a:pPr marL="342900" indent="-342900">
              <a:buFont typeface="Arial" pitchFamily="34" charset="0"/>
              <a:buChar char="•"/>
            </a:pPr>
            <a:r>
              <a:rPr lang="en-US" sz="2000" b="1" dirty="0" smtClean="0"/>
              <a:t>Water conservation methods</a:t>
            </a:r>
            <a:endParaRPr lang="en-US" sz="2000" dirty="0" smtClean="0"/>
          </a:p>
          <a:p>
            <a:pPr marL="342900" indent="-342900">
              <a:buFont typeface="Arial" pitchFamily="34" charset="0"/>
              <a:buChar char="•"/>
            </a:pPr>
            <a:r>
              <a:rPr lang="en-US" sz="2000" b="1" dirty="0" smtClean="0"/>
              <a:t>Control overgrazing</a:t>
            </a:r>
            <a:endParaRPr lang="en-US" sz="2000" dirty="0" smtClean="0"/>
          </a:p>
          <a:p>
            <a:pPr marL="342900" indent="-342900">
              <a:buFont typeface="Arial" pitchFamily="34" charset="0"/>
              <a:buChar char="•"/>
            </a:pPr>
            <a:r>
              <a:rPr lang="en-US" sz="2000" b="1" dirty="0" smtClean="0"/>
              <a:t>Ban illegal mining</a:t>
            </a:r>
            <a:endParaRPr lang="en-US" sz="2000" dirty="0"/>
          </a:p>
        </p:txBody>
      </p:sp>
      <p:pic>
        <p:nvPicPr>
          <p:cNvPr id="2050" name="Picture 2" descr="Stop Pollution PNG, Vector, PSD, and Clipart With Transparent Background  for Free Download | Pngtre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68624" y="2783600"/>
            <a:ext cx="2302749" cy="2302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0257869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hp\Downloads\171328307_10692532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891209" y="-628650"/>
            <a:ext cx="10873409" cy="64435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5"/>
          <p:cNvSpPr/>
          <p:nvPr/>
        </p:nvSpPr>
        <p:spPr>
          <a:xfrm>
            <a:off x="0" y="4324350"/>
            <a:ext cx="9180214" cy="838200"/>
          </a:xfrm>
          <a:prstGeom prst="rect">
            <a:avLst/>
          </a:prstGeom>
          <a:solidFill>
            <a:srgbClr val="0070C0"/>
          </a:solidFill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7" name="Rectangle 6"/>
          <p:cNvSpPr/>
          <p:nvPr/>
        </p:nvSpPr>
        <p:spPr>
          <a:xfrm>
            <a:off x="2608522" y="4324350"/>
            <a:ext cx="5537092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r>
              <a:rPr lang="en-US" sz="48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Asaan Bhasha Mein</a:t>
            </a:r>
            <a:endParaRPr lang="en-US" sz="4800" b="1" spc="150" dirty="0">
              <a:ln w="11430"/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</a:endParaRPr>
          </a:p>
        </p:txBody>
      </p:sp>
      <p:pic>
        <p:nvPicPr>
          <p:cNvPr id="8" name="Picture 7" descr="Free Youtube Logo SVG, PNG Icon, Symbol. Download Image.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2361" y="4343400"/>
            <a:ext cx="935039" cy="819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ectangle 8"/>
          <p:cNvSpPr/>
          <p:nvPr/>
        </p:nvSpPr>
        <p:spPr>
          <a:xfrm>
            <a:off x="3543175" y="1504950"/>
            <a:ext cx="4536498" cy="193899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IN" sz="4000" b="1" dirty="0" smtClean="0">
                <a:solidFill>
                  <a:srgbClr val="7030A0"/>
                </a:solidFill>
              </a:rPr>
              <a:t>Thanks for Watching</a:t>
            </a:r>
          </a:p>
          <a:p>
            <a:pPr algn="ctr"/>
            <a:r>
              <a:rPr lang="en-US" sz="4000" b="1" dirty="0" smtClean="0">
                <a:solidFill>
                  <a:srgbClr val="7030A0"/>
                </a:solidFill>
              </a:rPr>
              <a:t>Please Like Share </a:t>
            </a:r>
          </a:p>
          <a:p>
            <a:pPr algn="ctr"/>
            <a:r>
              <a:rPr lang="en-US" sz="4000" b="1" dirty="0" smtClean="0">
                <a:solidFill>
                  <a:srgbClr val="7030A0"/>
                </a:solidFill>
              </a:rPr>
              <a:t>&amp; Subscribe</a:t>
            </a:r>
            <a:endParaRPr lang="en-IN" sz="4000" b="1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8092293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31</TotalTime>
  <Words>211</Words>
  <Application>Microsoft Office PowerPoint</Application>
  <PresentationFormat>On-screen Show (16:9)</PresentationFormat>
  <Paragraphs>54</Paragraphs>
  <Slides>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hp</dc:creator>
  <cp:lastModifiedBy>hp</cp:lastModifiedBy>
  <cp:revision>4</cp:revision>
  <dcterms:created xsi:type="dcterms:W3CDTF">2025-06-13T12:32:59Z</dcterms:created>
  <dcterms:modified xsi:type="dcterms:W3CDTF">2025-06-13T13:04:19Z</dcterms:modified>
</cp:coreProperties>
</file>